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4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79" r:id="rId15"/>
    <p:sldId id="380" r:id="rId16"/>
    <p:sldId id="381" r:id="rId17"/>
    <p:sldId id="382" r:id="rId18"/>
    <p:sldId id="383" r:id="rId19"/>
    <p:sldId id="363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7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B9720-FA38-4717-BA03-90BD0681B570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C6B41-DB9B-441D-B56B-27CC79C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F04EA-B372-4AE0-84B1-F7C584C1620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3349624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87B3E-CD3B-46D7-AC20-66685A0E462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73090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18A82-1F7E-4654-83DC-77E5BCE97AB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79218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A34A0-706C-482E-8331-D2E8EC7A3EA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7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>
                <a:sym typeface="Lucida Grande" pitchFamily="48" charset="0"/>
              </a:rPr>
              <a:t>Answer: E. The idea is that the force is determined by the displacement from the spring’s equilibrium length, which is not given.</a:t>
            </a:r>
          </a:p>
        </p:txBody>
      </p:sp>
    </p:spTree>
    <p:extLst>
      <p:ext uri="{BB962C8B-B14F-4D97-AF65-F5344CB8AC3E}">
        <p14:creationId xmlns:p14="http://schemas.microsoft.com/office/powerpoint/2010/main" val="524102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518EB-F862-42EB-AD11-C7D6A40822D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76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>
                <a:sym typeface="Lucida Grande" pitchFamily="48" charset="0"/>
              </a:rPr>
              <a:t>Answer: E. The idea is that the force is determined by the displacement from the spring’s equilibrium length, which is not given.</a:t>
            </a:r>
          </a:p>
        </p:txBody>
      </p:sp>
    </p:spTree>
    <p:extLst>
      <p:ext uri="{BB962C8B-B14F-4D97-AF65-F5344CB8AC3E}">
        <p14:creationId xmlns:p14="http://schemas.microsoft.com/office/powerpoint/2010/main" val="149656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5D9FE-F9B4-44CA-B43D-179FD9B9563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442200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8167F-92F6-4301-8D57-B59E8B08FA7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82941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2C662-381A-428A-9600-B95CDD0AF1A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32007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11E46-9605-40B8-81E1-86DC4FBBA88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74292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22DE1-5D9F-4ADA-A6D4-208EA27C5F7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94585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9525E-EA4D-4F6A-81E1-7465305BD8E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63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847847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283AD-E882-49A2-A491-6691BC2DA85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75049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30CED-6ABB-43C4-925E-8A3E8AA3302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47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2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8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5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8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6942-3687-416E-B514-2A7250E0FD0F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AF73-FAE7-451E-8C47-9DB4DCA1B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81fCrQO7f5L.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117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8099425" cy="9906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500" dirty="0" smtClean="0">
                <a:solidFill>
                  <a:schemeClr val="bg1"/>
                </a:solidFill>
              </a:rPr>
              <a:t>Chapter 8</a:t>
            </a:r>
            <a:endParaRPr lang="en-US" altLang="en-US" sz="55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200400" y="4495800"/>
            <a:ext cx="4727575" cy="20701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500" dirty="0" smtClean="0">
                <a:solidFill>
                  <a:schemeClr val="bg1"/>
                </a:solidFill>
              </a:rPr>
              <a:t>Equilibrium </a:t>
            </a:r>
            <a:r>
              <a:rPr lang="en-US" altLang="en-US" sz="4500" smtClean="0">
                <a:solidFill>
                  <a:schemeClr val="bg1"/>
                </a:solidFill>
              </a:rPr>
              <a:t>and Elasticity</a:t>
            </a:r>
            <a:endParaRPr lang="en-US" altLang="en-US" sz="2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/>
          </p:cNvSpPr>
          <p:nvPr/>
        </p:nvSpPr>
        <p:spPr bwMode="auto">
          <a:xfrm>
            <a:off x="558800" y="138113"/>
            <a:ext cx="72358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Solving Static Equilibrium Problems</a:t>
            </a:r>
          </a:p>
        </p:txBody>
      </p:sp>
      <p:pic>
        <p:nvPicPr>
          <p:cNvPr id="961541" name="Picture 5" descr="08_ProbSolvingStra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"/>
          <a:stretch>
            <a:fillRect/>
          </a:stretch>
        </p:blipFill>
        <p:spPr bwMode="auto">
          <a:xfrm>
            <a:off x="296863" y="812800"/>
            <a:ext cx="8548687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1542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8-13</a:t>
            </a:r>
          </a:p>
        </p:txBody>
      </p:sp>
    </p:spTree>
    <p:extLst>
      <p:ext uri="{BB962C8B-B14F-4D97-AF65-F5344CB8AC3E}">
        <p14:creationId xmlns:p14="http://schemas.microsoft.com/office/powerpoint/2010/main" val="39659964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962563" name="Rectangle 3"/>
          <p:cNvSpPr>
            <a:spLocks/>
          </p:cNvSpPr>
          <p:nvPr/>
        </p:nvSpPr>
        <p:spPr bwMode="auto">
          <a:xfrm>
            <a:off x="571500" y="733425"/>
            <a:ext cx="60356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4763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81138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What does the scale read?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SzPct val="99000"/>
              <a:buFont typeface="Lucida Grande" pitchFamily="48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  <a:ea typeface="ヒラギノ角ゴ Pro W3" pitchFamily="64" charset="-128"/>
              </a:rPr>
              <a:t>500 N</a:t>
            </a:r>
          </a:p>
          <a:p>
            <a:pPr lvl="1" eaLnBrk="1" hangingPunct="1">
              <a:buSzPct val="99000"/>
              <a:buFont typeface="Lucida Grande" pitchFamily="48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  <a:ea typeface="ヒラギノ角ゴ Pro W3" pitchFamily="64" charset="-128"/>
              </a:rPr>
              <a:t>1000 N</a:t>
            </a:r>
          </a:p>
          <a:p>
            <a:pPr lvl="1" eaLnBrk="1" hangingPunct="1">
              <a:buSzPct val="99000"/>
              <a:buFont typeface="Lucida Grande" pitchFamily="48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  <a:ea typeface="ヒラギノ角ゴ Pro W3" pitchFamily="64" charset="-128"/>
              </a:rPr>
              <a:t>2000 N</a:t>
            </a:r>
          </a:p>
          <a:p>
            <a:pPr lvl="1" eaLnBrk="1" hangingPunct="1">
              <a:buSzPct val="99000"/>
              <a:buFont typeface="Lucida Grande" pitchFamily="48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  <a:ea typeface="ヒラギノ角ゴ Pro W3" pitchFamily="64" charset="-128"/>
              </a:rPr>
              <a:t>4000 N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pic>
        <p:nvPicPr>
          <p:cNvPr id="962565" name="Picture 5" descr="8 ig p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3092450"/>
            <a:ext cx="7451725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66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8-14</a:t>
            </a:r>
          </a:p>
        </p:txBody>
      </p:sp>
      <p:pic>
        <p:nvPicPr>
          <p:cNvPr id="962567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9852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3" name="Rectangle 5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64614" name="Rectangle 6"/>
          <p:cNvSpPr>
            <a:spLocks/>
          </p:cNvSpPr>
          <p:nvPr/>
        </p:nvSpPr>
        <p:spPr bwMode="auto">
          <a:xfrm>
            <a:off x="571500" y="733425"/>
            <a:ext cx="60356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4763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81138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What does the scale read?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buSzPct val="99000"/>
              <a:buFont typeface="Lucida Grande" pitchFamily="48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  <a:ea typeface="ヒラギノ角ゴ Pro W3" pitchFamily="64" charset="-128"/>
              </a:rPr>
              <a:t>500 N</a:t>
            </a:r>
          </a:p>
          <a:p>
            <a:pPr lvl="1" eaLnBrk="1" hangingPunct="1">
              <a:buSzPct val="99000"/>
              <a:buFont typeface="Lucida Grande" pitchFamily="48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  <a:ea typeface="ヒラギノ角ゴ Pro W3" pitchFamily="64" charset="-128"/>
              </a:rPr>
              <a:t>1000 N</a:t>
            </a:r>
          </a:p>
          <a:p>
            <a:pPr lvl="1" eaLnBrk="1" hangingPunct="1">
              <a:buSzPct val="99000"/>
              <a:buFont typeface="Lucida Grande" pitchFamily="48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  <a:ea typeface="ヒラギノ角ゴ Pro W3" pitchFamily="64" charset="-128"/>
              </a:rPr>
              <a:t>2000 N</a:t>
            </a:r>
            <a:endParaRPr lang="en-US" altLang="en-US" sz="2200">
              <a:latin typeface="Arial" panose="020B0604020202020204" pitchFamily="34" charset="0"/>
              <a:ea typeface="ヒラギノ角ゴ Pro W3" pitchFamily="64" charset="-128"/>
            </a:endParaRPr>
          </a:p>
          <a:p>
            <a:pPr lvl="1" eaLnBrk="1" hangingPunct="1">
              <a:buSzPct val="99000"/>
              <a:buFont typeface="Lucida Grande" pitchFamily="48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  <a:ea typeface="ヒラギノ角ゴ Pro W3" pitchFamily="64" charset="-128"/>
              </a:rPr>
              <a:t>4000 N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64615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8-15</a:t>
            </a:r>
          </a:p>
        </p:txBody>
      </p:sp>
      <p:pic>
        <p:nvPicPr>
          <p:cNvPr id="964616" name="Picture 8" descr="8 ig p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3092450"/>
            <a:ext cx="7451725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528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/>
          </p:cNvSpPr>
          <p:nvPr/>
        </p:nvSpPr>
        <p:spPr bwMode="auto">
          <a:xfrm>
            <a:off x="558800" y="142875"/>
            <a:ext cx="60690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66659" name="Rectangle 3"/>
          <p:cNvSpPr>
            <a:spLocks/>
          </p:cNvSpPr>
          <p:nvPr/>
        </p:nvSpPr>
        <p:spPr bwMode="auto">
          <a:xfrm>
            <a:off x="571500" y="733425"/>
            <a:ext cx="82978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A 2-m-long board weighing 50 N extends out over the edge of a table, with 40% of the board’s length off the table. How far beyond the table edge can a 25 N cat walk before the board begins to tilt?</a:t>
            </a:r>
          </a:p>
        </p:txBody>
      </p:sp>
      <p:sp>
        <p:nvSpPr>
          <p:cNvPr id="96666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8-16</a:t>
            </a:r>
          </a:p>
        </p:txBody>
      </p:sp>
      <p:sp>
        <p:nvSpPr>
          <p:cNvPr id="2" name="Rectangle 1"/>
          <p:cNvSpPr/>
          <p:nvPr/>
        </p:nvSpPr>
        <p:spPr>
          <a:xfrm>
            <a:off x="800308" y="2911720"/>
            <a:ext cx="5827505" cy="1040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xagon 2"/>
          <p:cNvSpPr/>
          <p:nvPr/>
        </p:nvSpPr>
        <p:spPr>
          <a:xfrm>
            <a:off x="3810000" y="3124200"/>
            <a:ext cx="152400" cy="19796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19100" y="3134908"/>
            <a:ext cx="152400" cy="19796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015759"/>
            <a:ext cx="4191000" cy="184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5400000">
            <a:off x="3579927" y="-307557"/>
            <a:ext cx="283917" cy="58154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496167" y="1986248"/>
                <a:ext cx="495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167" y="1986248"/>
                <a:ext cx="4953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815" r="-86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Summing Junction 8"/>
          <p:cNvSpPr/>
          <p:nvPr/>
        </p:nvSpPr>
        <p:spPr>
          <a:xfrm>
            <a:off x="4245220" y="2909959"/>
            <a:ext cx="196359" cy="196359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86400" y="3015759"/>
            <a:ext cx="0" cy="1372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4600" y="3015759"/>
            <a:ext cx="0" cy="1632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999566" y="3647313"/>
                <a:ext cx="321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566" y="3647313"/>
                <a:ext cx="3218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755" r="-943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585651" y="3536455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651" y="3536455"/>
                <a:ext cx="3348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363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9666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Rectangle 3"/>
          <p:cNvSpPr>
            <a:spLocks/>
          </p:cNvSpPr>
          <p:nvPr/>
        </p:nvSpPr>
        <p:spPr bwMode="auto">
          <a:xfrm>
            <a:off x="233262" y="144340"/>
            <a:ext cx="82978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</a:rPr>
              <a:t>A 2-m-long board weighing 50 N extends out over the edge of a table, with 40% of the board’s length off the table. How far beyond the table edge can a 25 N cat walk before the board begins to tilt?</a:t>
            </a:r>
          </a:p>
        </p:txBody>
      </p:sp>
      <p:sp>
        <p:nvSpPr>
          <p:cNvPr id="96666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8-16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133600"/>
            <a:ext cx="5827505" cy="1040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692" y="2237639"/>
            <a:ext cx="4191000" cy="184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5400000">
            <a:off x="2578025" y="106518"/>
            <a:ext cx="283917" cy="3431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11676" y="1276437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676" y="1276437"/>
                <a:ext cx="5578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87" r="-760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Summing Junction 8"/>
          <p:cNvSpPr/>
          <p:nvPr/>
        </p:nvSpPr>
        <p:spPr>
          <a:xfrm>
            <a:off x="4435512" y="2131839"/>
            <a:ext cx="196359" cy="196359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76692" y="2237639"/>
            <a:ext cx="0" cy="1372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04892" y="2237639"/>
            <a:ext cx="0" cy="1632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755" r="-943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775943" y="2758335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43" y="2758335"/>
                <a:ext cx="3348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363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5400000">
            <a:off x="5553337" y="700312"/>
            <a:ext cx="283917" cy="22456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448064" y="1327977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.4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64" y="1327977"/>
                <a:ext cx="5578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98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064358" y="2237639"/>
            <a:ext cx="2734" cy="1000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514582" y="3053859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582" y="3053859"/>
                <a:ext cx="33489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181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2704892" y="2223272"/>
            <a:ext cx="1715529" cy="1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31872" y="2223272"/>
            <a:ext cx="435220" cy="26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29138" y="2226369"/>
            <a:ext cx="435220" cy="26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4926" y="2214305"/>
            <a:ext cx="1040369" cy="202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121276" y="2533899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76" y="2533899"/>
                <a:ext cx="33489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000" r="-18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7994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Rectangle 3"/>
          <p:cNvSpPr>
            <a:spLocks/>
          </p:cNvSpPr>
          <p:nvPr/>
        </p:nvSpPr>
        <p:spPr bwMode="auto">
          <a:xfrm>
            <a:off x="233262" y="144340"/>
            <a:ext cx="82978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</a:rPr>
              <a:t>A 2-m-long board weighing 50 N extends out over the edge of a table, with 40% of the board’s length off the table. How far beyond the table edge can a 25 N cat walk before the board begins to tilt?</a:t>
            </a:r>
          </a:p>
        </p:txBody>
      </p:sp>
      <p:sp>
        <p:nvSpPr>
          <p:cNvPr id="96666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8-16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133600"/>
            <a:ext cx="5827505" cy="1040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692" y="2237639"/>
            <a:ext cx="4191000" cy="184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5400000">
            <a:off x="3477333" y="907649"/>
            <a:ext cx="283917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83733" y="1261228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33" y="1261228"/>
                <a:ext cx="5578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198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Summing Junction 8"/>
          <p:cNvSpPr/>
          <p:nvPr/>
        </p:nvSpPr>
        <p:spPr>
          <a:xfrm>
            <a:off x="4435512" y="2131839"/>
            <a:ext cx="196359" cy="196359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76692" y="2237639"/>
            <a:ext cx="0" cy="1372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04892" y="2237639"/>
            <a:ext cx="0" cy="1632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755" r="-943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823130" y="2866973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30" y="2866973"/>
                <a:ext cx="3348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363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5400000">
            <a:off x="4979136" y="1274513"/>
            <a:ext cx="290906" cy="11042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82770" y="1261228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70" y="1261228"/>
                <a:ext cx="5578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98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064358" y="2237639"/>
            <a:ext cx="2734" cy="1000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530911" y="2867432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11" y="2867432"/>
                <a:ext cx="33489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000" r="-18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2704892" y="2223272"/>
            <a:ext cx="1715529" cy="1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4926" y="2209800"/>
            <a:ext cx="1040369" cy="202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48200" y="2209800"/>
            <a:ext cx="435220" cy="2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24798" y="4507727"/>
                <a:ext cx="6621428" cy="1192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=.3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+.2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98" y="4507727"/>
                <a:ext cx="6621428" cy="11925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987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Rectangle 3"/>
          <p:cNvSpPr>
            <a:spLocks/>
          </p:cNvSpPr>
          <p:nvPr/>
        </p:nvSpPr>
        <p:spPr bwMode="auto">
          <a:xfrm>
            <a:off x="233262" y="144340"/>
            <a:ext cx="82978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</a:rPr>
              <a:t>A 2-m-long board weighing 50 N extends out over the edge of a table, with 40% of the board’s length off the table. How far beyond the table edge can a 25 N cat walk before the board begins to tilt?</a:t>
            </a:r>
          </a:p>
        </p:txBody>
      </p:sp>
      <p:sp>
        <p:nvSpPr>
          <p:cNvPr id="96666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8-16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133600"/>
            <a:ext cx="5827505" cy="1040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692" y="2237639"/>
            <a:ext cx="4191000" cy="184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5400000">
            <a:off x="3477333" y="907649"/>
            <a:ext cx="283917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83733" y="1261228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33" y="1261228"/>
                <a:ext cx="5578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198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Summing Junction 8"/>
          <p:cNvSpPr/>
          <p:nvPr/>
        </p:nvSpPr>
        <p:spPr>
          <a:xfrm>
            <a:off x="4435512" y="2131839"/>
            <a:ext cx="196359" cy="196359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76692" y="2237639"/>
            <a:ext cx="0" cy="1372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04892" y="2237639"/>
            <a:ext cx="0" cy="1632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755" r="-943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823130" y="2866973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30" y="2866973"/>
                <a:ext cx="3348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363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5400000">
            <a:off x="4979136" y="1274513"/>
            <a:ext cx="290906" cy="11042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82770" y="1261228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70" y="1261228"/>
                <a:ext cx="5578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98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064358" y="2237639"/>
            <a:ext cx="2734" cy="1000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530911" y="2867432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11" y="2867432"/>
                <a:ext cx="33489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000" r="-18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2704892" y="2223272"/>
            <a:ext cx="1715529" cy="1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4926" y="2209800"/>
            <a:ext cx="1040369" cy="202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48200" y="2209800"/>
            <a:ext cx="435220" cy="2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7560" y="5926930"/>
                <a:ext cx="4144596" cy="745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=.3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+.2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0" y="5926930"/>
                <a:ext cx="4144596" cy="745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447800" y="4344507"/>
                <a:ext cx="23099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=.6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44507"/>
                <a:ext cx="2309991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257800" y="4239309"/>
                <a:ext cx="23099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=.4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239309"/>
                <a:ext cx="2309991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8779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Rectangle 3"/>
          <p:cNvSpPr>
            <a:spLocks/>
          </p:cNvSpPr>
          <p:nvPr/>
        </p:nvSpPr>
        <p:spPr bwMode="auto">
          <a:xfrm>
            <a:off x="233262" y="144340"/>
            <a:ext cx="82978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</a:rPr>
              <a:t>A 2-m-long board weighing 50 N extends out over the edge of a table, with 40% of the board’s length off the table. How far beyond the table edge can a 25 N cat walk before the board begins to tilt?</a:t>
            </a:r>
          </a:p>
        </p:txBody>
      </p:sp>
      <p:sp>
        <p:nvSpPr>
          <p:cNvPr id="96666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8-16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133600"/>
            <a:ext cx="5827505" cy="1040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692" y="2237639"/>
            <a:ext cx="4191000" cy="184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5400000">
            <a:off x="3477333" y="907649"/>
            <a:ext cx="283917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83733" y="1261228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33" y="1261228"/>
                <a:ext cx="5578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198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Summing Junction 8"/>
          <p:cNvSpPr/>
          <p:nvPr/>
        </p:nvSpPr>
        <p:spPr>
          <a:xfrm>
            <a:off x="4435512" y="2131839"/>
            <a:ext cx="196359" cy="196359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76692" y="2237639"/>
            <a:ext cx="0" cy="1372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04892" y="2237639"/>
            <a:ext cx="0" cy="1632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755" r="-943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823130" y="2866973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30" y="2866973"/>
                <a:ext cx="3348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363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5400000">
            <a:off x="4979136" y="1274513"/>
            <a:ext cx="290906" cy="11042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82770" y="1261228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70" y="1261228"/>
                <a:ext cx="5578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98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064358" y="2237639"/>
            <a:ext cx="2734" cy="1000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530911" y="2867432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11" y="2867432"/>
                <a:ext cx="33489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000" r="-18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2704892" y="2223272"/>
            <a:ext cx="1715529" cy="1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4926" y="2209800"/>
            <a:ext cx="1040369" cy="202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48200" y="2209800"/>
            <a:ext cx="435220" cy="2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0375" y="4315232"/>
                <a:ext cx="76610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∙.6∙50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+.2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∙50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75" y="4315232"/>
                <a:ext cx="7661072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233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Rectangle 3"/>
          <p:cNvSpPr>
            <a:spLocks/>
          </p:cNvSpPr>
          <p:nvPr/>
        </p:nvSpPr>
        <p:spPr bwMode="auto">
          <a:xfrm>
            <a:off x="233262" y="144340"/>
            <a:ext cx="82978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Arial" panose="020B0604020202020204" pitchFamily="34" charset="0"/>
              </a:rPr>
              <a:t>A 2-m-long board weighing 50 N extends out over the edge of a table, with 40% of the board’s length off the table. How far beyond the table edge can a 25 N cat walk before the board begins to tilt?</a:t>
            </a:r>
          </a:p>
        </p:txBody>
      </p:sp>
      <p:sp>
        <p:nvSpPr>
          <p:cNvPr id="966661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8-16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133600"/>
            <a:ext cx="5827505" cy="1040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692" y="2237639"/>
            <a:ext cx="4191000" cy="184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5400000">
            <a:off x="3477333" y="907649"/>
            <a:ext cx="283917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83733" y="1261228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33" y="1261228"/>
                <a:ext cx="5578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198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Summing Junction 8"/>
          <p:cNvSpPr/>
          <p:nvPr/>
        </p:nvSpPr>
        <p:spPr>
          <a:xfrm>
            <a:off x="4435512" y="2131839"/>
            <a:ext cx="196359" cy="196359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76692" y="2237639"/>
            <a:ext cx="0" cy="1372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04892" y="2237639"/>
            <a:ext cx="0" cy="1632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58" y="2869193"/>
                <a:ext cx="3218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755" r="-943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823130" y="2866973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30" y="2866973"/>
                <a:ext cx="3348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363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5400000">
            <a:off x="4979136" y="1274513"/>
            <a:ext cx="290906" cy="11042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82770" y="1261228"/>
                <a:ext cx="5578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70" y="1261228"/>
                <a:ext cx="5578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98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064358" y="2237639"/>
            <a:ext cx="2734" cy="1000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530911" y="2867432"/>
                <a:ext cx="3348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11" y="2867432"/>
                <a:ext cx="33489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000" r="-18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2704892" y="2223272"/>
            <a:ext cx="1715529" cy="1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54926" y="2209800"/>
            <a:ext cx="1040369" cy="202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48200" y="2209800"/>
            <a:ext cx="435220" cy="26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89858" y="4308305"/>
                <a:ext cx="40815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58" y="4308305"/>
                <a:ext cx="4081502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838864" y="5059269"/>
                <a:ext cx="478348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64" y="5059269"/>
                <a:ext cx="4783489" cy="92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936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Stability of a Car</a:t>
            </a:r>
          </a:p>
        </p:txBody>
      </p:sp>
      <p:pic>
        <p:nvPicPr>
          <p:cNvPr id="997393" name="Picture 17" descr="08_1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6"/>
          <a:stretch>
            <a:fillRect/>
          </a:stretch>
        </p:blipFill>
        <p:spPr bwMode="auto">
          <a:xfrm>
            <a:off x="296863" y="1849438"/>
            <a:ext cx="8548687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7394" name="Rectangle 18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8-19</a:t>
            </a:r>
          </a:p>
        </p:txBody>
      </p:sp>
    </p:spTree>
    <p:extLst>
      <p:ext uri="{BB962C8B-B14F-4D97-AF65-F5344CB8AC3E}">
        <p14:creationId xmlns:p14="http://schemas.microsoft.com/office/powerpoint/2010/main" val="283375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47204" name="Rectangle 4"/>
          <p:cNvSpPr>
            <a:spLocks/>
          </p:cNvSpPr>
          <p:nvPr/>
        </p:nvSpPr>
        <p:spPr bwMode="auto">
          <a:xfrm>
            <a:off x="558800" y="733425"/>
            <a:ext cx="79787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12750" indent="-41275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5245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2875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1963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1050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82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54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26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8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/>
            </a:pPr>
            <a:r>
              <a:rPr lang="en-US" altLang="en-US" sz="2200">
                <a:latin typeface="Arial" panose="020B0604020202020204" pitchFamily="34" charset="0"/>
              </a:rPr>
              <a:t>An object is in equilibrium if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 </a:t>
            </a:r>
            <a:r>
              <a:rPr lang="en-US" altLang="en-US" sz="2200" i="1"/>
              <a:t>F</a:t>
            </a:r>
            <a:r>
              <a:rPr lang="en-US" altLang="en-US" sz="2200" baseline="-25000"/>
              <a:t>net</a:t>
            </a:r>
            <a:r>
              <a:rPr lang="en-US" altLang="en-US" sz="2200"/>
              <a:t> = 0.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 </a:t>
            </a:r>
            <a:r>
              <a:rPr lang="en-US" altLang="en-US" sz="2200" i="1"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en-US" sz="2200" baseline="-25000"/>
              <a:t>net</a:t>
            </a:r>
            <a:r>
              <a:rPr lang="en-US" altLang="en-US" sz="2200"/>
              <a:t> = 0.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either A or B.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both A and B.</a:t>
            </a:r>
          </a:p>
          <a:p>
            <a:pPr eaLnBrk="1" hangingPunct="1">
              <a:spcBef>
                <a:spcPts val="538"/>
              </a:spcBef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47205" name="Rectangle 5"/>
          <p:cNvSpPr>
            <a:spLocks/>
          </p:cNvSpPr>
          <p:nvPr/>
        </p:nvSpPr>
        <p:spPr bwMode="auto">
          <a:xfrm>
            <a:off x="1657350" y="1839913"/>
            <a:ext cx="3413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Gill Sans" pitchFamily="64" charset="0"/>
                <a:ea typeface="ヒラギノ角ゴ Pro W3" pitchFamily="64" charset="-128"/>
                <a:sym typeface="Symbol" panose="05050102010706020507" pitchFamily="18" charset="2"/>
              </a:rPr>
              <a:t></a:t>
            </a:r>
            <a:endParaRPr lang="en-US" altLang="en-US" sz="2900">
              <a:solidFill>
                <a:srgbClr val="000000"/>
              </a:solidFill>
              <a:latin typeface="Gill Sans" pitchFamily="64" charset="0"/>
              <a:ea typeface="ヒラギノ角ゴ Pro W3" pitchFamily="64" charset="-128"/>
              <a:sym typeface="Gill Sans" pitchFamily="64" charset="0"/>
            </a:endParaRPr>
          </a:p>
        </p:txBody>
      </p:sp>
      <p:sp>
        <p:nvSpPr>
          <p:cNvPr id="947206" name="Rectangle 6"/>
          <p:cNvSpPr>
            <a:spLocks/>
          </p:cNvSpPr>
          <p:nvPr/>
        </p:nvSpPr>
        <p:spPr bwMode="auto">
          <a:xfrm>
            <a:off x="2309813" y="1389063"/>
            <a:ext cx="34131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Gill Sans" pitchFamily="64" charset="0"/>
                <a:ea typeface="ヒラギノ角ゴ Pro W3" pitchFamily="64" charset="-128"/>
                <a:sym typeface="Symbol" panose="05050102010706020507" pitchFamily="18" charset="2"/>
              </a:rPr>
              <a:t></a:t>
            </a:r>
            <a:endParaRPr lang="en-US" altLang="en-US" sz="2900">
              <a:solidFill>
                <a:srgbClr val="000000"/>
              </a:solidFill>
              <a:latin typeface="Gill Sans" pitchFamily="64" charset="0"/>
              <a:ea typeface="ヒラギノ角ゴ Pro W3" pitchFamily="64" charset="-128"/>
              <a:sym typeface="Gill Sans" pitchFamily="64" charset="0"/>
            </a:endParaRPr>
          </a:p>
        </p:txBody>
      </p:sp>
      <p:sp>
        <p:nvSpPr>
          <p:cNvPr id="947207" name="Rectangle 7"/>
          <p:cNvSpPr>
            <a:spLocks/>
          </p:cNvSpPr>
          <p:nvPr/>
        </p:nvSpPr>
        <p:spPr bwMode="auto">
          <a:xfrm>
            <a:off x="2274888" y="1787525"/>
            <a:ext cx="346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Gill Sans" pitchFamily="64" charset="0"/>
                <a:ea typeface="ヒラギノ角ゴ Pro W3" pitchFamily="64" charset="-128"/>
                <a:sym typeface="Symbol" panose="05050102010706020507" pitchFamily="18" charset="2"/>
              </a:rPr>
              <a:t></a:t>
            </a:r>
            <a:endParaRPr lang="en-US" altLang="en-US" sz="2900">
              <a:solidFill>
                <a:srgbClr val="000000"/>
              </a:solidFill>
              <a:latin typeface="Gill Sans" pitchFamily="64" charset="0"/>
              <a:ea typeface="ヒラギノ角ゴ Pro W3" pitchFamily="64" charset="-128"/>
              <a:sym typeface="Gill Sans" pitchFamily="64" charset="0"/>
            </a:endParaRPr>
          </a:p>
        </p:txBody>
      </p:sp>
      <p:sp>
        <p:nvSpPr>
          <p:cNvPr id="947208" name="Rectangle 8"/>
          <p:cNvSpPr>
            <a:spLocks/>
          </p:cNvSpPr>
          <p:nvPr/>
        </p:nvSpPr>
        <p:spPr bwMode="auto">
          <a:xfrm>
            <a:off x="1674813" y="1393825"/>
            <a:ext cx="34131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Gill Sans" pitchFamily="64" charset="0"/>
                <a:ea typeface="ヒラギノ角ゴ Pro W3" pitchFamily="64" charset="-128"/>
                <a:sym typeface="Symbol" panose="05050102010706020507" pitchFamily="18" charset="2"/>
              </a:rPr>
              <a:t></a:t>
            </a:r>
            <a:endParaRPr lang="en-US" altLang="en-US" sz="2900">
              <a:solidFill>
                <a:srgbClr val="000000"/>
              </a:solidFill>
              <a:latin typeface="Gill Sans" pitchFamily="64" charset="0"/>
              <a:ea typeface="ヒラギノ角ゴ Pro W3" pitchFamily="64" charset="-128"/>
              <a:sym typeface="Gill Sans" pitchFamily="64" charset="0"/>
            </a:endParaRPr>
          </a:p>
        </p:txBody>
      </p:sp>
      <p:sp>
        <p:nvSpPr>
          <p:cNvPr id="947209" name="Rectangle 9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8-5</a:t>
            </a:r>
          </a:p>
        </p:txBody>
      </p:sp>
      <p:pic>
        <p:nvPicPr>
          <p:cNvPr id="94721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39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The Spring Force</a:t>
            </a:r>
          </a:p>
        </p:txBody>
      </p:sp>
      <p:sp>
        <p:nvSpPr>
          <p:cNvPr id="967683" name="Rectangle 3"/>
          <p:cNvSpPr>
            <a:spLocks/>
          </p:cNvSpPr>
          <p:nvPr/>
        </p:nvSpPr>
        <p:spPr bwMode="auto">
          <a:xfrm>
            <a:off x="558800" y="5327650"/>
            <a:ext cx="80232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The </a:t>
            </a:r>
            <a:r>
              <a:rPr lang="en-US" altLang="en-US" sz="2200" i="1">
                <a:latin typeface="Arial" panose="020B0604020202020204" pitchFamily="34" charset="0"/>
              </a:rPr>
              <a:t>magnitude</a:t>
            </a:r>
            <a:r>
              <a:rPr lang="en-US" altLang="en-US" sz="2200">
                <a:latin typeface="Arial" panose="020B0604020202020204" pitchFamily="34" charset="0"/>
              </a:rPr>
              <a:t> of the spring force is proportional to the displacement of its end:</a:t>
            </a:r>
          </a:p>
        </p:txBody>
      </p:sp>
      <p:sp>
        <p:nvSpPr>
          <p:cNvPr id="967687" name="Rectangle 7"/>
          <p:cNvSpPr>
            <a:spLocks/>
          </p:cNvSpPr>
          <p:nvPr/>
        </p:nvSpPr>
        <p:spPr bwMode="auto">
          <a:xfrm>
            <a:off x="3560763" y="6035675"/>
            <a:ext cx="1641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900" i="1">
                <a:solidFill>
                  <a:srgbClr val="000000"/>
                </a:solidFill>
                <a:ea typeface="ヒラギノ角ゴ Pro W3" pitchFamily="64" charset="-128"/>
              </a:rPr>
              <a:t>F</a:t>
            </a:r>
            <a:r>
              <a:rPr lang="en-US" altLang="en-US" sz="2900" baseline="-25000">
                <a:solidFill>
                  <a:srgbClr val="000000"/>
                </a:solidFill>
                <a:ea typeface="ヒラギノ角ゴ Pro W3" pitchFamily="64" charset="-128"/>
              </a:rPr>
              <a:t>sp</a:t>
            </a:r>
            <a:r>
              <a:rPr lang="en-US" altLang="en-US" sz="2900">
                <a:solidFill>
                  <a:srgbClr val="000000"/>
                </a:solidFill>
                <a:ea typeface="ヒラギノ角ゴ Pro W3" pitchFamily="64" charset="-128"/>
              </a:rPr>
              <a:t> = </a:t>
            </a:r>
            <a:r>
              <a:rPr lang="en-US" altLang="en-US" sz="2900" i="1">
                <a:solidFill>
                  <a:srgbClr val="000000"/>
                </a:solidFill>
                <a:ea typeface="ヒラギノ角ゴ Pro W3" pitchFamily="64" charset="-128"/>
              </a:rPr>
              <a:t>k</a:t>
            </a:r>
            <a:r>
              <a:rPr lang="en-US" altLang="en-US" sz="2900">
                <a:solidFill>
                  <a:srgbClr val="000000"/>
                </a:solidFill>
                <a:ea typeface="ヒラギノ角ゴ Pro W3" pitchFamily="64" charset="-128"/>
              </a:rPr>
              <a:t> ∆</a:t>
            </a:r>
            <a:r>
              <a:rPr lang="en-US" altLang="en-US" sz="2900" i="1">
                <a:solidFill>
                  <a:srgbClr val="000000"/>
                </a:solidFill>
                <a:ea typeface="ヒラギノ角ゴ Pro W3" pitchFamily="64" charset="-128"/>
              </a:rPr>
              <a:t>x</a:t>
            </a:r>
            <a:endParaRPr lang="en-US" altLang="en-US" sz="2900">
              <a:solidFill>
                <a:srgbClr val="000000"/>
              </a:solidFill>
              <a:latin typeface="Gill Sans" pitchFamily="64" charset="0"/>
              <a:ea typeface="ヒラギノ角ゴ Pro W3" pitchFamily="64" charset="-128"/>
              <a:sym typeface="Gill Sans" pitchFamily="64" charset="0"/>
            </a:endParaRPr>
          </a:p>
        </p:txBody>
      </p:sp>
      <p:pic>
        <p:nvPicPr>
          <p:cNvPr id="967688" name="Picture 8" descr="08_1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"/>
          <a:stretch>
            <a:fillRect/>
          </a:stretch>
        </p:blipFill>
        <p:spPr bwMode="auto">
          <a:xfrm>
            <a:off x="360363" y="982663"/>
            <a:ext cx="3679825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7689" name="Picture 9" descr="08_15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"/>
          <a:stretch>
            <a:fillRect/>
          </a:stretch>
        </p:blipFill>
        <p:spPr bwMode="auto">
          <a:xfrm>
            <a:off x="4697413" y="979488"/>
            <a:ext cx="423545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7690" name="Rectangle 10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8-21</a:t>
            </a:r>
          </a:p>
        </p:txBody>
      </p:sp>
    </p:spTree>
    <p:extLst>
      <p:ext uri="{BB962C8B-B14F-4D97-AF65-F5344CB8AC3E}">
        <p14:creationId xmlns:p14="http://schemas.microsoft.com/office/powerpoint/2010/main" val="950601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/>
          </p:cNvSpPr>
          <p:nvPr/>
        </p:nvSpPr>
        <p:spPr bwMode="auto">
          <a:xfrm>
            <a:off x="558800" y="4962525"/>
            <a:ext cx="80581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The spring force is directed oppositely to the displacement. We can then write </a:t>
            </a:r>
            <a:r>
              <a:rPr lang="en-US" altLang="en-US" sz="2200" i="1">
                <a:latin typeface="Arial" panose="020B0604020202020204" pitchFamily="34" charset="0"/>
              </a:rPr>
              <a:t>Hooke’s law</a:t>
            </a:r>
            <a:r>
              <a:rPr lang="en-US" altLang="en-US" sz="2200">
                <a:latin typeface="Arial" panose="020B0604020202020204" pitchFamily="34" charset="0"/>
              </a:rPr>
              <a:t> as</a:t>
            </a:r>
          </a:p>
        </p:txBody>
      </p:sp>
      <p:sp>
        <p:nvSpPr>
          <p:cNvPr id="968707" name="Rectangle 3"/>
          <p:cNvSpPr>
            <a:spLocks/>
          </p:cNvSpPr>
          <p:nvPr/>
        </p:nvSpPr>
        <p:spPr bwMode="auto">
          <a:xfrm>
            <a:off x="558800" y="138113"/>
            <a:ext cx="252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Hooke’s Law</a:t>
            </a:r>
          </a:p>
        </p:txBody>
      </p:sp>
      <p:sp>
        <p:nvSpPr>
          <p:cNvPr id="968709" name="Rectangle 5"/>
          <p:cNvSpPr>
            <a:spLocks/>
          </p:cNvSpPr>
          <p:nvPr/>
        </p:nvSpPr>
        <p:spPr bwMode="auto">
          <a:xfrm>
            <a:off x="3321050" y="5711825"/>
            <a:ext cx="2038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900">
                <a:solidFill>
                  <a:srgbClr val="000000"/>
                </a:solidFill>
                <a:ea typeface="ヒラギノ角ゴ Pro W3" pitchFamily="64" charset="-128"/>
              </a:rPr>
              <a:t>(</a:t>
            </a:r>
            <a:r>
              <a:rPr lang="en-US" altLang="en-US" sz="2900" i="1">
                <a:solidFill>
                  <a:srgbClr val="000000"/>
                </a:solidFill>
                <a:ea typeface="ヒラギノ角ゴ Pro W3" pitchFamily="64" charset="-128"/>
              </a:rPr>
              <a:t>F</a:t>
            </a:r>
            <a:r>
              <a:rPr lang="en-US" altLang="en-US" sz="2900" baseline="-25000">
                <a:solidFill>
                  <a:srgbClr val="000000"/>
                </a:solidFill>
                <a:ea typeface="ヒラギノ角ゴ Pro W3" pitchFamily="64" charset="-128"/>
              </a:rPr>
              <a:t>sp</a:t>
            </a:r>
            <a:r>
              <a:rPr lang="en-US" altLang="en-US" sz="2900">
                <a:solidFill>
                  <a:srgbClr val="000000"/>
                </a:solidFill>
                <a:ea typeface="ヒラギノ角ゴ Pro W3" pitchFamily="64" charset="-128"/>
              </a:rPr>
              <a:t>)</a:t>
            </a:r>
            <a:r>
              <a:rPr lang="en-US" altLang="en-US" sz="2900" i="1" baseline="-25000">
                <a:solidFill>
                  <a:srgbClr val="000000"/>
                </a:solidFill>
                <a:ea typeface="ヒラギノ角ゴ Pro W3" pitchFamily="64" charset="-128"/>
              </a:rPr>
              <a:t>x</a:t>
            </a:r>
            <a:r>
              <a:rPr lang="en-US" altLang="en-US" sz="2900">
                <a:solidFill>
                  <a:srgbClr val="000000"/>
                </a:solidFill>
                <a:ea typeface="ヒラギノ角ゴ Pro W3" pitchFamily="64" charset="-128"/>
              </a:rPr>
              <a:t> = –</a:t>
            </a:r>
            <a:r>
              <a:rPr lang="en-US" altLang="en-US" sz="2900" i="1">
                <a:solidFill>
                  <a:srgbClr val="000000"/>
                </a:solidFill>
                <a:ea typeface="ヒラギノ角ゴ Pro W3" pitchFamily="64" charset="-128"/>
              </a:rPr>
              <a:t>k</a:t>
            </a:r>
            <a:r>
              <a:rPr lang="en-US" altLang="en-US" sz="2900">
                <a:solidFill>
                  <a:srgbClr val="000000"/>
                </a:solidFill>
                <a:ea typeface="ヒラギノ角ゴ Pro W3" pitchFamily="64" charset="-128"/>
              </a:rPr>
              <a:t> ∆</a:t>
            </a:r>
            <a:r>
              <a:rPr lang="en-US" altLang="en-US" sz="2900" i="1">
                <a:solidFill>
                  <a:srgbClr val="000000"/>
                </a:solidFill>
                <a:ea typeface="ヒラギノ角ゴ Pro W3" pitchFamily="64" charset="-128"/>
              </a:rPr>
              <a:t>x</a:t>
            </a:r>
          </a:p>
        </p:txBody>
      </p:sp>
      <p:pic>
        <p:nvPicPr>
          <p:cNvPr id="968711" name="Picture 7" descr="08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9"/>
          <a:stretch>
            <a:fillRect/>
          </a:stretch>
        </p:blipFill>
        <p:spPr bwMode="auto">
          <a:xfrm>
            <a:off x="1647825" y="787400"/>
            <a:ext cx="58197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8712" name="Rectangle 8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8-22</a:t>
            </a:r>
          </a:p>
        </p:txBody>
      </p:sp>
    </p:spTree>
    <p:extLst>
      <p:ext uri="{BB962C8B-B14F-4D97-AF65-F5344CB8AC3E}">
        <p14:creationId xmlns:p14="http://schemas.microsoft.com/office/powerpoint/2010/main" val="2829574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969731" name="Rectangle 3"/>
          <p:cNvSpPr>
            <a:spLocks/>
          </p:cNvSpPr>
          <p:nvPr/>
        </p:nvSpPr>
        <p:spPr bwMode="auto">
          <a:xfrm>
            <a:off x="571500" y="733425"/>
            <a:ext cx="81613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Which spring has the largest spring constant?</a:t>
            </a:r>
          </a:p>
        </p:txBody>
      </p:sp>
      <p:pic>
        <p:nvPicPr>
          <p:cNvPr id="969733" name="Picture 5" descr="8 ig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92238"/>
            <a:ext cx="4711700" cy="39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9734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8-23</a:t>
            </a:r>
          </a:p>
        </p:txBody>
      </p:sp>
      <p:pic>
        <p:nvPicPr>
          <p:cNvPr id="969735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1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782" name="Picture 6" descr="8 ig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92238"/>
            <a:ext cx="4711700" cy="39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1778" name="Rectangle 2"/>
          <p:cNvSpPr>
            <a:spLocks/>
          </p:cNvSpPr>
          <p:nvPr/>
        </p:nvSpPr>
        <p:spPr bwMode="auto">
          <a:xfrm>
            <a:off x="571500" y="733425"/>
            <a:ext cx="81613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Which spring has the largest spring constant?</a:t>
            </a:r>
          </a:p>
        </p:txBody>
      </p:sp>
      <p:sp>
        <p:nvSpPr>
          <p:cNvPr id="971780" name="Rectangle 4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71783" name="Rectangle 7"/>
          <p:cNvSpPr>
            <a:spLocks/>
          </p:cNvSpPr>
          <p:nvPr/>
        </p:nvSpPr>
        <p:spPr bwMode="auto">
          <a:xfrm>
            <a:off x="3875088" y="1844675"/>
            <a:ext cx="428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rgbClr val="662A6D"/>
                </a:solidFill>
              </a:rPr>
              <a:t>A</a:t>
            </a:r>
          </a:p>
        </p:txBody>
      </p:sp>
      <p:sp>
        <p:nvSpPr>
          <p:cNvPr id="971786" name="AutoShape 10"/>
          <p:cNvSpPr>
            <a:spLocks noChangeArrowheads="1"/>
          </p:cNvSpPr>
          <p:nvPr/>
        </p:nvSpPr>
        <p:spPr bwMode="auto">
          <a:xfrm>
            <a:off x="3848100" y="1924050"/>
            <a:ext cx="382588" cy="4349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7330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1787" name="Rectangle 11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8-24</a:t>
            </a:r>
          </a:p>
        </p:txBody>
      </p:sp>
    </p:spTree>
    <p:extLst>
      <p:ext uri="{BB962C8B-B14F-4D97-AF65-F5344CB8AC3E}">
        <p14:creationId xmlns:p14="http://schemas.microsoft.com/office/powerpoint/2010/main" val="377933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973827" name="Rectangle 3"/>
          <p:cNvSpPr>
            <a:spLocks/>
          </p:cNvSpPr>
          <p:nvPr/>
        </p:nvSpPr>
        <p:spPr bwMode="auto">
          <a:xfrm>
            <a:off x="569913" y="733425"/>
            <a:ext cx="83216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The same spring is stretched or compressed as shown below. In which case does the force exerted by the spring have the largest magnitude?</a:t>
            </a:r>
          </a:p>
        </p:txBody>
      </p:sp>
      <p:pic>
        <p:nvPicPr>
          <p:cNvPr id="973828" name="Picture 4" descr="8 ig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989138"/>
            <a:ext cx="32289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830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8-25</a:t>
            </a:r>
          </a:p>
        </p:txBody>
      </p:sp>
      <p:pic>
        <p:nvPicPr>
          <p:cNvPr id="973831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92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9" name="Rectangle 7"/>
          <p:cNvSpPr>
            <a:spLocks/>
          </p:cNvSpPr>
          <p:nvPr/>
        </p:nvSpPr>
        <p:spPr bwMode="auto">
          <a:xfrm>
            <a:off x="2986088" y="5129213"/>
            <a:ext cx="33813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662A6D"/>
                </a:solidFill>
              </a:rPr>
              <a:t>E. Not enough information to tell.</a:t>
            </a:r>
            <a:endParaRPr lang="en-US" altLang="en-US" sz="1800">
              <a:solidFill>
                <a:srgbClr val="662A6D"/>
              </a:solidFill>
            </a:endParaRPr>
          </a:p>
        </p:txBody>
      </p:sp>
      <p:sp>
        <p:nvSpPr>
          <p:cNvPr id="975874" name="Rectangle 2"/>
          <p:cNvSpPr>
            <a:spLocks/>
          </p:cNvSpPr>
          <p:nvPr/>
        </p:nvSpPr>
        <p:spPr bwMode="auto">
          <a:xfrm>
            <a:off x="569913" y="733425"/>
            <a:ext cx="83216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The same spring is stretched or compressed as shown below. In which case does the force exerted by the spring have the largest magnitude?</a:t>
            </a:r>
          </a:p>
        </p:txBody>
      </p:sp>
      <p:sp>
        <p:nvSpPr>
          <p:cNvPr id="975877" name="Rectangle 5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pic>
        <p:nvPicPr>
          <p:cNvPr id="975878" name="Picture 6" descr="8 ig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1"/>
          <a:stretch>
            <a:fillRect/>
          </a:stretch>
        </p:blipFill>
        <p:spPr bwMode="auto">
          <a:xfrm>
            <a:off x="2882900" y="1989138"/>
            <a:ext cx="3228975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5880" name="Rectangle 8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8-26</a:t>
            </a:r>
          </a:p>
        </p:txBody>
      </p:sp>
    </p:spTree>
    <p:extLst>
      <p:ext uri="{BB962C8B-B14F-4D97-AF65-F5344CB8AC3E}">
        <p14:creationId xmlns:p14="http://schemas.microsoft.com/office/powerpoint/2010/main" val="414019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77923" name="Rectangle 3"/>
          <p:cNvSpPr>
            <a:spLocks/>
          </p:cNvSpPr>
          <p:nvPr/>
        </p:nvSpPr>
        <p:spPr bwMode="auto">
          <a:xfrm>
            <a:off x="569913" y="733425"/>
            <a:ext cx="817245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A 20-cm-long spring is attached to a wall. When pulled horizontally with a force of 100 N, the spring stretches to a length of 22 cm. What is the value of the spring constant?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77925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8-27</a:t>
            </a:r>
          </a:p>
        </p:txBody>
      </p:sp>
      <p:pic>
        <p:nvPicPr>
          <p:cNvPr id="1026" name="Picture 2" descr="https://encrypted-tbn1.gstatic.com/images?q=tbn:ANd9GcSmIqaT5ll817QFMOnocn2XNiJz_5hFe2uZ4fdAEwcPUZmhK-vJ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3" y="2833370"/>
            <a:ext cx="1041862" cy="10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1.gstatic.com/images?q=tbn:ANd9GcSmIqaT5ll817QFMOnocn2XNiJz_5hFe2uZ4fdAEwcPUZmhK-vJ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3" y="4267200"/>
            <a:ext cx="1381068" cy="10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833" y="1962699"/>
            <a:ext cx="127000" cy="461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17959" y="4788131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51100" y="4204970"/>
                <a:ext cx="10547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100" y="4204970"/>
                <a:ext cx="105477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029200" y="2545600"/>
                <a:ext cx="18811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45600"/>
                <a:ext cx="188115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656138" y="3858464"/>
                <a:ext cx="2979983" cy="10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.22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858464"/>
                <a:ext cx="2979983" cy="1018164"/>
              </a:xfrm>
              <a:prstGeom prst="rect">
                <a:avLst/>
              </a:prstGeom>
              <a:blipFill rotWithShape="0">
                <a:blip r:embed="rId6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560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7" name="Rectangle 3"/>
          <p:cNvSpPr>
            <a:spLocks/>
          </p:cNvSpPr>
          <p:nvPr/>
        </p:nvSpPr>
        <p:spPr bwMode="auto">
          <a:xfrm>
            <a:off x="569913" y="733425"/>
            <a:ext cx="81724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The same spring is now used in a tug-of-war. Two people pull on the ends, each with a force of 100 N. How long is the spring while it is being pulled?</a:t>
            </a:r>
          </a:p>
        </p:txBody>
      </p:sp>
      <p:sp>
        <p:nvSpPr>
          <p:cNvPr id="978949" name="Rectangle 5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78950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8-28</a:t>
            </a:r>
          </a:p>
        </p:txBody>
      </p:sp>
      <p:pic>
        <p:nvPicPr>
          <p:cNvPr id="6" name="Picture 2" descr="https://encrypted-tbn1.gstatic.com/images?q=tbn:ANd9GcSmIqaT5ll817QFMOnocn2XNiJz_5hFe2uZ4fdAEwcPUZmhK-vJ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57" y="2438400"/>
            <a:ext cx="1381068" cy="10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118483" y="2959331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62876" y="2339843"/>
                <a:ext cx="10547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76" y="2339843"/>
                <a:ext cx="105477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390130" y="2339843"/>
                <a:ext cx="10547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30" y="2339843"/>
                <a:ext cx="105477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3365299" y="2953096"/>
            <a:ext cx="1525872" cy="623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07801" y="4572000"/>
            <a:ext cx="189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22 cm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274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SmIqaT5ll817QFMOnocn2XNiJz_5hFe2uZ4fdAEwcPUZmhK-vJ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1733" y="2474667"/>
            <a:ext cx="1571593" cy="10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67000" y="3733800"/>
            <a:ext cx="2286000" cy="186489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426" name="Rectangle 2"/>
          <p:cNvSpPr>
            <a:spLocks/>
          </p:cNvSpPr>
          <p:nvPr/>
        </p:nvSpPr>
        <p:spPr bwMode="auto">
          <a:xfrm>
            <a:off x="569913" y="733425"/>
            <a:ext cx="81724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The same spring is now suspended from a hook and a 10.2 kg block is attached to the bottom end. How long is the stretched spring?</a:t>
            </a:r>
          </a:p>
        </p:txBody>
      </p:sp>
      <p:sp>
        <p:nvSpPr>
          <p:cNvPr id="999428" name="Rectangle 4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99429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8-29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57933" y="4518022"/>
                <a:ext cx="12791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10.2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933" y="4518022"/>
                <a:ext cx="127919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53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/>
          </p:cNvSpPr>
          <p:nvPr/>
        </p:nvSpPr>
        <p:spPr bwMode="auto">
          <a:xfrm>
            <a:off x="558800" y="138113"/>
            <a:ext cx="8301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The Springiness of Materials: Young’s Modulus</a:t>
            </a:r>
          </a:p>
        </p:txBody>
      </p:sp>
      <p:sp>
        <p:nvSpPr>
          <p:cNvPr id="980995" name="Rectangle 3"/>
          <p:cNvSpPr>
            <a:spLocks/>
          </p:cNvSpPr>
          <p:nvPr/>
        </p:nvSpPr>
        <p:spPr bwMode="auto">
          <a:xfrm>
            <a:off x="558800" y="2982913"/>
            <a:ext cx="8172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The force exerted by a stretched or compressed rod has the same form as Hooke’s law:</a:t>
            </a:r>
            <a:endParaRPr lang="en-US" altLang="en-US" sz="2900" i="1">
              <a:solidFill>
                <a:srgbClr val="000000"/>
              </a:solidFill>
              <a:ea typeface="ヒラギノ角ゴ Pro W3" pitchFamily="64" charset="-128"/>
            </a:endParaRPr>
          </a:p>
        </p:txBody>
      </p:sp>
      <p:sp>
        <p:nvSpPr>
          <p:cNvPr id="980997" name="Rectangle 5"/>
          <p:cNvSpPr>
            <a:spLocks/>
          </p:cNvSpPr>
          <p:nvPr/>
        </p:nvSpPr>
        <p:spPr bwMode="auto">
          <a:xfrm>
            <a:off x="558800" y="5035550"/>
            <a:ext cx="81724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i="1">
                <a:latin typeface="Arial" panose="020B0604020202020204" pitchFamily="34" charset="0"/>
              </a:rPr>
              <a:t>Y</a:t>
            </a:r>
            <a:r>
              <a:rPr lang="en-US" altLang="en-US" sz="2200">
                <a:latin typeface="Arial" panose="020B0604020202020204" pitchFamily="34" charset="0"/>
              </a:rPr>
              <a:t> is </a:t>
            </a:r>
            <a:r>
              <a:rPr lang="en-US" altLang="en-US" sz="2200" i="1">
                <a:latin typeface="Arial" panose="020B0604020202020204" pitchFamily="34" charset="0"/>
              </a:rPr>
              <a:t>Young’s modulus</a:t>
            </a:r>
            <a:r>
              <a:rPr lang="en-US" altLang="en-US" sz="2200">
                <a:latin typeface="Arial" panose="020B0604020202020204" pitchFamily="34" charset="0"/>
              </a:rPr>
              <a:t>, which depends on the material that the rod is made of.</a:t>
            </a:r>
          </a:p>
        </p:txBody>
      </p:sp>
      <p:pic>
        <p:nvPicPr>
          <p:cNvPr id="981000" name="Picture 8" descr="08_2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"/>
          <a:stretch>
            <a:fillRect/>
          </a:stretch>
        </p:blipFill>
        <p:spPr bwMode="auto">
          <a:xfrm>
            <a:off x="1531938" y="792163"/>
            <a:ext cx="6054725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1006" name="Group 14"/>
          <p:cNvGrpSpPr>
            <a:grpSpLocks/>
          </p:cNvGrpSpPr>
          <p:nvPr/>
        </p:nvGrpSpPr>
        <p:grpSpPr bwMode="auto">
          <a:xfrm>
            <a:off x="3535363" y="3794125"/>
            <a:ext cx="1724025" cy="1009650"/>
            <a:chOff x="2227" y="2341"/>
            <a:chExt cx="1086" cy="636"/>
          </a:xfrm>
        </p:grpSpPr>
        <p:sp>
          <p:nvSpPr>
            <p:cNvPr id="981001" name="Rectangle 9"/>
            <p:cNvSpPr>
              <a:spLocks/>
            </p:cNvSpPr>
            <p:nvPr/>
          </p:nvSpPr>
          <p:spPr bwMode="auto">
            <a:xfrm>
              <a:off x="2227" y="2488"/>
              <a:ext cx="108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296" tIns="41148" rIns="82296" bIns="41148">
              <a:spAutoFit/>
            </a:bodyPr>
            <a:lstStyle>
              <a:lvl1pPr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11163"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22325"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35075"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646238"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03438" defTabSz="822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560638" defTabSz="822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17838" defTabSz="822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75038" defTabSz="822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900" i="1">
                  <a:solidFill>
                    <a:srgbClr val="000000"/>
                  </a:solidFill>
                  <a:ea typeface="ヒラギノ角ゴ Pro W3" pitchFamily="64" charset="-128"/>
                </a:rPr>
                <a:t>F</a:t>
              </a:r>
              <a:r>
                <a:rPr lang="en-US" altLang="en-US" sz="2900">
                  <a:solidFill>
                    <a:srgbClr val="000000"/>
                  </a:solidFill>
                  <a:ea typeface="ヒラギノ角ゴ Pro W3" pitchFamily="64" charset="-128"/>
                </a:rPr>
                <a:t> =         </a:t>
              </a:r>
              <a:r>
                <a:rPr lang="en-US" altLang="en-US" sz="2900" i="1">
                  <a:solidFill>
                    <a:srgbClr val="000000"/>
                  </a:solidFill>
                  <a:ea typeface="ヒラギノ角ゴ Pro W3" pitchFamily="64" charset="-128"/>
                </a:rPr>
                <a:t>L</a:t>
              </a:r>
            </a:p>
          </p:txBody>
        </p:sp>
        <p:grpSp>
          <p:nvGrpSpPr>
            <p:cNvPr id="981005" name="Group 13"/>
            <p:cNvGrpSpPr>
              <a:grpSpLocks/>
            </p:cNvGrpSpPr>
            <p:nvPr/>
          </p:nvGrpSpPr>
          <p:grpSpPr bwMode="auto">
            <a:xfrm>
              <a:off x="2621" y="2341"/>
              <a:ext cx="387" cy="636"/>
              <a:chOff x="3563" y="2454"/>
              <a:chExt cx="387" cy="636"/>
            </a:xfrm>
          </p:grpSpPr>
          <p:sp>
            <p:nvSpPr>
              <p:cNvPr id="981002" name="Rectangle 10"/>
              <p:cNvSpPr>
                <a:spLocks noChangeArrowheads="1"/>
              </p:cNvSpPr>
              <p:nvPr/>
            </p:nvSpPr>
            <p:spPr bwMode="auto">
              <a:xfrm>
                <a:off x="3592" y="2754"/>
                <a:ext cx="24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9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角ゴ Pro W3" pitchFamily="64" charset="-128"/>
                  </a:rPr>
                  <a:t>L</a:t>
                </a:r>
              </a:p>
            </p:txBody>
          </p:sp>
          <p:sp>
            <p:nvSpPr>
              <p:cNvPr id="981003" name="Rectangle 11"/>
              <p:cNvSpPr>
                <a:spLocks noChangeArrowheads="1"/>
              </p:cNvSpPr>
              <p:nvPr/>
            </p:nvSpPr>
            <p:spPr bwMode="auto">
              <a:xfrm>
                <a:off x="3563" y="2454"/>
                <a:ext cx="387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9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ヒラギノ角ゴ Pro W3" pitchFamily="64" charset="-128"/>
                  </a:rPr>
                  <a:t>YA</a:t>
                </a:r>
              </a:p>
            </p:txBody>
          </p:sp>
          <p:sp>
            <p:nvSpPr>
              <p:cNvPr id="981004" name="Line 12"/>
              <p:cNvSpPr>
                <a:spLocks noChangeShapeType="1"/>
              </p:cNvSpPr>
              <p:nvPr/>
            </p:nvSpPr>
            <p:spPr bwMode="auto">
              <a:xfrm>
                <a:off x="3583" y="2769"/>
                <a:ext cx="30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81008" name="Rectangle 1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8-30</a:t>
            </a:r>
          </a:p>
        </p:txBody>
      </p:sp>
    </p:spTree>
    <p:extLst>
      <p:ext uri="{BB962C8B-B14F-4D97-AF65-F5344CB8AC3E}">
        <p14:creationId xmlns:p14="http://schemas.microsoft.com/office/powerpoint/2010/main" val="3818184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49253" name="Rectangle 5"/>
          <p:cNvSpPr>
            <a:spLocks/>
          </p:cNvSpPr>
          <p:nvPr/>
        </p:nvSpPr>
        <p:spPr bwMode="auto">
          <a:xfrm>
            <a:off x="558800" y="733425"/>
            <a:ext cx="79787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12750" indent="-41275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5245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2875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1963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1050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82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54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26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8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/>
            </a:pPr>
            <a:r>
              <a:rPr lang="en-US" altLang="en-US" sz="2200">
                <a:latin typeface="Arial" panose="020B0604020202020204" pitchFamily="34" charset="0"/>
              </a:rPr>
              <a:t>An object is in equilibrium if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 </a:t>
            </a:r>
            <a:r>
              <a:rPr lang="en-US" altLang="en-US" sz="2200" i="1"/>
              <a:t>F</a:t>
            </a:r>
            <a:r>
              <a:rPr lang="en-US" altLang="en-US" sz="2200" baseline="-25000"/>
              <a:t>net</a:t>
            </a:r>
            <a:r>
              <a:rPr lang="en-US" altLang="en-US" sz="2200"/>
              <a:t> = 0.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 </a:t>
            </a:r>
            <a:r>
              <a:rPr lang="en-US" altLang="en-US" sz="2200" i="1"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en-US" sz="2200" baseline="-25000"/>
              <a:t>net</a:t>
            </a:r>
            <a:r>
              <a:rPr lang="en-US" altLang="en-US" sz="2200"/>
              <a:t> = 0.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either A or B.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both A and B.</a:t>
            </a:r>
            <a:endParaRPr lang="en-US" altLang="en-US" sz="2200">
              <a:latin typeface="Arial" panose="020B0604020202020204" pitchFamily="34" charset="0"/>
            </a:endParaRPr>
          </a:p>
          <a:p>
            <a:pPr eaLnBrk="1" hangingPunct="1">
              <a:spcBef>
                <a:spcPts val="538"/>
              </a:spcBef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49254" name="Rectangle 6"/>
          <p:cNvSpPr>
            <a:spLocks/>
          </p:cNvSpPr>
          <p:nvPr/>
        </p:nvSpPr>
        <p:spPr bwMode="auto">
          <a:xfrm>
            <a:off x="1657350" y="1839913"/>
            <a:ext cx="3413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Gill Sans" pitchFamily="64" charset="0"/>
                <a:ea typeface="ヒラギノ角ゴ Pro W3" pitchFamily="64" charset="-128"/>
                <a:sym typeface="Symbol" panose="05050102010706020507" pitchFamily="18" charset="2"/>
              </a:rPr>
              <a:t></a:t>
            </a:r>
            <a:endParaRPr lang="en-US" altLang="en-US" sz="2900">
              <a:solidFill>
                <a:srgbClr val="000000"/>
              </a:solidFill>
              <a:latin typeface="Gill Sans" pitchFamily="64" charset="0"/>
              <a:ea typeface="ヒラギノ角ゴ Pro W3" pitchFamily="64" charset="-128"/>
              <a:sym typeface="Gill Sans" pitchFamily="64" charset="0"/>
            </a:endParaRPr>
          </a:p>
        </p:txBody>
      </p:sp>
      <p:sp>
        <p:nvSpPr>
          <p:cNvPr id="949255" name="Rectangle 7"/>
          <p:cNvSpPr>
            <a:spLocks/>
          </p:cNvSpPr>
          <p:nvPr/>
        </p:nvSpPr>
        <p:spPr bwMode="auto">
          <a:xfrm>
            <a:off x="2298700" y="1400175"/>
            <a:ext cx="3413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Gill Sans" pitchFamily="64" charset="0"/>
                <a:ea typeface="ヒラギノ角ゴ Pro W3" pitchFamily="64" charset="-128"/>
                <a:sym typeface="Symbol" panose="05050102010706020507" pitchFamily="18" charset="2"/>
              </a:rPr>
              <a:t></a:t>
            </a:r>
            <a:endParaRPr lang="en-US" altLang="en-US" sz="2900">
              <a:solidFill>
                <a:srgbClr val="000000"/>
              </a:solidFill>
              <a:latin typeface="Gill Sans" pitchFamily="64" charset="0"/>
              <a:ea typeface="ヒラギノ角ゴ Pro W3" pitchFamily="64" charset="-128"/>
              <a:sym typeface="Gill Sans" pitchFamily="64" charset="0"/>
            </a:endParaRPr>
          </a:p>
        </p:txBody>
      </p:sp>
      <p:sp>
        <p:nvSpPr>
          <p:cNvPr id="949256" name="Rectangle 8"/>
          <p:cNvSpPr>
            <a:spLocks/>
          </p:cNvSpPr>
          <p:nvPr/>
        </p:nvSpPr>
        <p:spPr bwMode="auto">
          <a:xfrm>
            <a:off x="2274888" y="1789113"/>
            <a:ext cx="346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Gill Sans" pitchFamily="64" charset="0"/>
                <a:ea typeface="ヒラギノ角ゴ Pro W3" pitchFamily="64" charset="-128"/>
                <a:sym typeface="Symbol" panose="05050102010706020507" pitchFamily="18" charset="2"/>
              </a:rPr>
              <a:t></a:t>
            </a:r>
            <a:endParaRPr lang="en-US" altLang="en-US" sz="2900">
              <a:solidFill>
                <a:srgbClr val="000000"/>
              </a:solidFill>
              <a:latin typeface="Gill Sans" pitchFamily="64" charset="0"/>
              <a:ea typeface="ヒラギノ角ゴ Pro W3" pitchFamily="64" charset="-128"/>
              <a:sym typeface="Gill Sans" pitchFamily="64" charset="0"/>
            </a:endParaRPr>
          </a:p>
        </p:txBody>
      </p:sp>
      <p:sp>
        <p:nvSpPr>
          <p:cNvPr id="949257" name="Rectangle 9"/>
          <p:cNvSpPr>
            <a:spLocks/>
          </p:cNvSpPr>
          <p:nvPr/>
        </p:nvSpPr>
        <p:spPr bwMode="auto">
          <a:xfrm>
            <a:off x="1674813" y="1389063"/>
            <a:ext cx="34131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Gill Sans" pitchFamily="64" charset="0"/>
                <a:ea typeface="ヒラギノ角ゴ Pro W3" pitchFamily="64" charset="-128"/>
                <a:sym typeface="Symbol" panose="05050102010706020507" pitchFamily="18" charset="2"/>
              </a:rPr>
              <a:t></a:t>
            </a:r>
            <a:endParaRPr lang="en-US" altLang="en-US" sz="2900">
              <a:solidFill>
                <a:srgbClr val="000000"/>
              </a:solidFill>
              <a:latin typeface="Gill Sans" pitchFamily="64" charset="0"/>
              <a:ea typeface="ヒラギノ角ゴ Pro W3" pitchFamily="64" charset="-128"/>
              <a:sym typeface="Gill Sans" pitchFamily="64" charset="0"/>
            </a:endParaRPr>
          </a:p>
        </p:txBody>
      </p:sp>
      <p:sp>
        <p:nvSpPr>
          <p:cNvPr id="949258" name="Rectangle 10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8-6</a:t>
            </a:r>
          </a:p>
        </p:txBody>
      </p:sp>
    </p:spTree>
    <p:extLst>
      <p:ext uri="{BB962C8B-B14F-4D97-AF65-F5344CB8AC3E}">
        <p14:creationId xmlns:p14="http://schemas.microsoft.com/office/powerpoint/2010/main" val="392229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/>
          </p:cNvSpPr>
          <p:nvPr/>
        </p:nvSpPr>
        <p:spPr bwMode="auto">
          <a:xfrm>
            <a:off x="558800" y="138113"/>
            <a:ext cx="66754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Beyond the Elastic Limit</a:t>
            </a:r>
          </a:p>
        </p:txBody>
      </p:sp>
      <p:pic>
        <p:nvPicPr>
          <p:cNvPr id="983045" name="Picture 5" descr="08_2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"/>
          <a:stretch>
            <a:fillRect/>
          </a:stretch>
        </p:blipFill>
        <p:spPr bwMode="auto">
          <a:xfrm>
            <a:off x="987425" y="812800"/>
            <a:ext cx="7165975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46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8-31</a:t>
            </a:r>
          </a:p>
        </p:txBody>
      </p:sp>
    </p:spTree>
    <p:extLst>
      <p:ext uri="{BB962C8B-B14F-4D97-AF65-F5344CB8AC3E}">
        <p14:creationId xmlns:p14="http://schemas.microsoft.com/office/powerpoint/2010/main" val="1357420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/>
          </p:cNvSpPr>
          <p:nvPr/>
        </p:nvSpPr>
        <p:spPr bwMode="auto">
          <a:xfrm>
            <a:off x="558800" y="138113"/>
            <a:ext cx="6057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Summary</a:t>
            </a:r>
          </a:p>
        </p:txBody>
      </p:sp>
      <p:pic>
        <p:nvPicPr>
          <p:cNvPr id="982022" name="Picture 6" descr="08_Summary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"/>
          <a:stretch>
            <a:fillRect/>
          </a:stretch>
        </p:blipFill>
        <p:spPr bwMode="auto">
          <a:xfrm>
            <a:off x="1147763" y="771525"/>
            <a:ext cx="6848475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2023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8-32</a:t>
            </a:r>
          </a:p>
        </p:txBody>
      </p:sp>
    </p:spTree>
    <p:extLst>
      <p:ext uri="{BB962C8B-B14F-4D97-AF65-F5344CB8AC3E}">
        <p14:creationId xmlns:p14="http://schemas.microsoft.com/office/powerpoint/2010/main" val="1590270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/>
          </p:cNvSpPr>
          <p:nvPr/>
        </p:nvSpPr>
        <p:spPr bwMode="auto">
          <a:xfrm>
            <a:off x="558800" y="138113"/>
            <a:ext cx="6057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Summary</a:t>
            </a:r>
          </a:p>
        </p:txBody>
      </p:sp>
      <p:pic>
        <p:nvPicPr>
          <p:cNvPr id="1000453" name="Picture 5" descr="08_Summary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4"/>
          <a:stretch>
            <a:fillRect/>
          </a:stretch>
        </p:blipFill>
        <p:spPr bwMode="auto">
          <a:xfrm>
            <a:off x="296863" y="949325"/>
            <a:ext cx="8548687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0454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8-33</a:t>
            </a:r>
          </a:p>
        </p:txBody>
      </p:sp>
    </p:spTree>
    <p:extLst>
      <p:ext uri="{BB962C8B-B14F-4D97-AF65-F5344CB8AC3E}">
        <p14:creationId xmlns:p14="http://schemas.microsoft.com/office/powerpoint/2010/main" val="1670055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Additional Example Problem</a:t>
            </a:r>
          </a:p>
        </p:txBody>
      </p:sp>
      <p:sp>
        <p:nvSpPr>
          <p:cNvPr id="979971" name="Rectangle 3"/>
          <p:cNvSpPr>
            <a:spLocks/>
          </p:cNvSpPr>
          <p:nvPr/>
        </p:nvSpPr>
        <p:spPr bwMode="auto">
          <a:xfrm>
            <a:off x="569913" y="733425"/>
            <a:ext cx="81724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A spring with spring constant </a:t>
            </a:r>
            <a:r>
              <a:rPr lang="en-US" altLang="en-US" sz="2200" i="1">
                <a:latin typeface="Arial" panose="020B0604020202020204" pitchFamily="34" charset="0"/>
              </a:rPr>
              <a:t>k</a:t>
            </a:r>
            <a:r>
              <a:rPr lang="en-US" altLang="en-US" sz="2200">
                <a:latin typeface="Arial" panose="020B0604020202020204" pitchFamily="34" charset="0"/>
              </a:rPr>
              <a:t> = 125 N/m is used to pull a 25 N wooden block horizontally across a tabletop. The coefficient of friction between the block and the table is </a:t>
            </a:r>
            <a:r>
              <a:rPr lang="en-US" altLang="en-US" sz="2200" i="1">
                <a:latin typeface="Arial" panose="020B0604020202020204" pitchFamily="34" charset="0"/>
              </a:rPr>
              <a:t>µ</a:t>
            </a:r>
            <a:r>
              <a:rPr lang="en-US" altLang="en-US" sz="2200" baseline="-6000">
                <a:latin typeface="Arial" panose="020B0604020202020204" pitchFamily="34" charset="0"/>
              </a:rPr>
              <a:t>k</a:t>
            </a:r>
            <a:r>
              <a:rPr lang="en-US" altLang="en-US" sz="2200">
                <a:latin typeface="Arial" panose="020B0604020202020204" pitchFamily="34" charset="0"/>
              </a:rPr>
              <a:t> = 0.20. By how much does this spring stretch from its equilibrium length?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79973" name="Rectangle 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8-34</a:t>
            </a:r>
          </a:p>
        </p:txBody>
      </p:sp>
    </p:spTree>
    <p:extLst>
      <p:ext uri="{BB962C8B-B14F-4D97-AF65-F5344CB8AC3E}">
        <p14:creationId xmlns:p14="http://schemas.microsoft.com/office/powerpoint/2010/main" val="2861561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51299" name="Rectangle 3"/>
          <p:cNvSpPr>
            <a:spLocks/>
          </p:cNvSpPr>
          <p:nvPr/>
        </p:nvSpPr>
        <p:spPr bwMode="auto">
          <a:xfrm>
            <a:off x="558800" y="733425"/>
            <a:ext cx="79787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635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50988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895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438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0638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7838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5038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2238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 typeface="Arial" panose="020B0604020202020204" pitchFamily="34" charset="0"/>
              <a:buAutoNum type="arabicPeriod" startAt="2"/>
            </a:pPr>
            <a:r>
              <a:rPr lang="en-US" altLang="en-US" sz="2200">
                <a:latin typeface="Arial" panose="020B0604020202020204" pitchFamily="34" charset="0"/>
              </a:rPr>
              <a:t>An object will be stable if</a:t>
            </a:r>
          </a:p>
          <a:p>
            <a:pPr eaLnBrk="1" hangingPunct="1">
              <a:spcBef>
                <a:spcPts val="538"/>
              </a:spcBef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its center of gravity is below its highest point.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its center of gravity lies over its base of support. 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its center of gravity lies outside its base of support.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height of its center of gravity is less than 1/2 its total height.</a:t>
            </a:r>
          </a:p>
        </p:txBody>
      </p:sp>
      <p:sp>
        <p:nvSpPr>
          <p:cNvPr id="951301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8-7</a:t>
            </a:r>
          </a:p>
        </p:txBody>
      </p:sp>
      <p:pic>
        <p:nvPicPr>
          <p:cNvPr id="951302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0085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8" name="Rectangle 4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53349" name="Rectangle 5"/>
          <p:cNvSpPr>
            <a:spLocks/>
          </p:cNvSpPr>
          <p:nvPr/>
        </p:nvSpPr>
        <p:spPr bwMode="auto">
          <a:xfrm>
            <a:off x="558800" y="733425"/>
            <a:ext cx="79787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635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50988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895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3438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0638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7838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5038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2238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 typeface="Arial" panose="020B0604020202020204" pitchFamily="34" charset="0"/>
              <a:buAutoNum type="arabicPeriod" startAt="2"/>
            </a:pPr>
            <a:r>
              <a:rPr lang="en-US" altLang="en-US" sz="2200">
                <a:latin typeface="Arial" panose="020B0604020202020204" pitchFamily="34" charset="0"/>
              </a:rPr>
              <a:t>An object will be stable if</a:t>
            </a:r>
          </a:p>
          <a:p>
            <a:pPr eaLnBrk="1" hangingPunct="1">
              <a:spcBef>
                <a:spcPts val="538"/>
              </a:spcBef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its center of gravity is below its highest point.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its center of gravity lies over its base of support.</a:t>
            </a:r>
            <a:r>
              <a:rPr lang="en-US" altLang="en-US" sz="220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its center of gravity lies outside its base of support.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height of its center of gravity is less than 1/2 its total height.</a:t>
            </a:r>
          </a:p>
        </p:txBody>
      </p:sp>
      <p:sp>
        <p:nvSpPr>
          <p:cNvPr id="953350" name="Rectangle 6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8-8</a:t>
            </a:r>
          </a:p>
        </p:txBody>
      </p:sp>
    </p:spTree>
    <p:extLst>
      <p:ext uri="{BB962C8B-B14F-4D97-AF65-F5344CB8AC3E}">
        <p14:creationId xmlns:p14="http://schemas.microsoft.com/office/powerpoint/2010/main" val="40446098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55395" name="Rectangle 3"/>
          <p:cNvSpPr>
            <a:spLocks/>
          </p:cNvSpPr>
          <p:nvPr/>
        </p:nvSpPr>
        <p:spPr bwMode="auto">
          <a:xfrm>
            <a:off x="558800" y="733425"/>
            <a:ext cx="726916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2750" indent="-41275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5245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10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 startAt="3"/>
            </a:pPr>
            <a:r>
              <a:rPr lang="en-US" altLang="en-US" sz="2200">
                <a:latin typeface="Arial" panose="020B0604020202020204" pitchFamily="34" charset="0"/>
              </a:rPr>
              <a:t>Hooke’s law describes the force of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gravity.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 spring.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collisions.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tension.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none of the above.</a:t>
            </a:r>
          </a:p>
        </p:txBody>
      </p:sp>
      <p:sp>
        <p:nvSpPr>
          <p:cNvPr id="955397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8-9</a:t>
            </a:r>
          </a:p>
        </p:txBody>
      </p:sp>
      <p:pic>
        <p:nvPicPr>
          <p:cNvPr id="95539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014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4" name="Rectangle 4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57445" name="Rectangle 5"/>
          <p:cNvSpPr>
            <a:spLocks/>
          </p:cNvSpPr>
          <p:nvPr/>
        </p:nvSpPr>
        <p:spPr bwMode="auto">
          <a:xfrm>
            <a:off x="558800" y="733425"/>
            <a:ext cx="726916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2750" indent="-41275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3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 startAt="3"/>
            </a:pPr>
            <a:r>
              <a:rPr lang="en-US" altLang="en-US" sz="2200">
                <a:latin typeface="Arial" panose="020B0604020202020204" pitchFamily="34" charset="0"/>
              </a:rPr>
              <a:t>Hooke’s law describes the force of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gravity.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a spring.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collisions.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tension.</a:t>
            </a:r>
          </a:p>
          <a:p>
            <a:pPr lvl="1" eaLnBrk="1" hangingPunct="1">
              <a:spcBef>
                <a:spcPts val="538"/>
              </a:spcBef>
              <a:buFontTx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none of the above.</a:t>
            </a:r>
          </a:p>
        </p:txBody>
      </p:sp>
      <p:sp>
        <p:nvSpPr>
          <p:cNvPr id="957446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8-10</a:t>
            </a:r>
          </a:p>
        </p:txBody>
      </p:sp>
    </p:spTree>
    <p:extLst>
      <p:ext uri="{BB962C8B-B14F-4D97-AF65-F5344CB8AC3E}">
        <p14:creationId xmlns:p14="http://schemas.microsoft.com/office/powerpoint/2010/main" val="12827462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/>
          </p:cNvSpPr>
          <p:nvPr/>
        </p:nvSpPr>
        <p:spPr bwMode="auto">
          <a:xfrm>
            <a:off x="558800" y="142875"/>
            <a:ext cx="60690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Torque and Static Equilibrium</a:t>
            </a:r>
          </a:p>
        </p:txBody>
      </p:sp>
      <p:sp>
        <p:nvSpPr>
          <p:cNvPr id="959491" name="Rectangle 3"/>
          <p:cNvSpPr>
            <a:spLocks/>
          </p:cNvSpPr>
          <p:nvPr/>
        </p:nvSpPr>
        <p:spPr bwMode="auto">
          <a:xfrm>
            <a:off x="558800" y="733425"/>
            <a:ext cx="71326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For an extended object to be in equilibrium, the net force </a:t>
            </a:r>
            <a:r>
              <a:rPr lang="en-US" altLang="en-US" sz="2200" i="1">
                <a:latin typeface="Arial" panose="020B0604020202020204" pitchFamily="34" charset="0"/>
              </a:rPr>
              <a:t>and</a:t>
            </a:r>
            <a:r>
              <a:rPr lang="en-US" altLang="en-US" sz="2200">
                <a:latin typeface="Arial" panose="020B0604020202020204" pitchFamily="34" charset="0"/>
              </a:rPr>
              <a:t> the net torque must be zero.</a:t>
            </a:r>
          </a:p>
        </p:txBody>
      </p:sp>
      <p:pic>
        <p:nvPicPr>
          <p:cNvPr id="959498" name="Picture 10" descr="08_KeyEquatio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2" r="20409"/>
          <a:stretch>
            <a:fillRect/>
          </a:stretch>
        </p:blipFill>
        <p:spPr bwMode="auto">
          <a:xfrm>
            <a:off x="4549775" y="2598738"/>
            <a:ext cx="44418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9499" name="Picture 11" descr="08_0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542925" y="1689100"/>
            <a:ext cx="3609975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500" name="Rectangle 12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8-11</a:t>
            </a:r>
          </a:p>
        </p:txBody>
      </p:sp>
    </p:spTree>
    <p:extLst>
      <p:ext uri="{BB962C8B-B14F-4D97-AF65-F5344CB8AC3E}">
        <p14:creationId xmlns:p14="http://schemas.microsoft.com/office/powerpoint/2010/main" val="36043210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/>
          </p:cNvSpPr>
          <p:nvPr/>
        </p:nvSpPr>
        <p:spPr bwMode="auto">
          <a:xfrm>
            <a:off x="558800" y="138113"/>
            <a:ext cx="76358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Choosing the Pivot Point</a:t>
            </a:r>
          </a:p>
        </p:txBody>
      </p:sp>
      <p:pic>
        <p:nvPicPr>
          <p:cNvPr id="960517" name="Picture 5" descr="08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2151063" y="838200"/>
            <a:ext cx="4813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0518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8-12</a:t>
            </a:r>
          </a:p>
        </p:txBody>
      </p:sp>
    </p:spTree>
    <p:extLst>
      <p:ext uri="{BB962C8B-B14F-4D97-AF65-F5344CB8AC3E}">
        <p14:creationId xmlns:p14="http://schemas.microsoft.com/office/powerpoint/2010/main" val="35976856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D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3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C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1"/>
  <p:tag name="QUESTIONANSWER" val="A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3"/>
  <p:tag name="QUESTIONANSWER" val="E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1130</Words>
  <Application>Microsoft Office PowerPoint</Application>
  <PresentationFormat>On-screen Show (4:3)</PresentationFormat>
  <Paragraphs>213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Gill Sans</vt:lpstr>
      <vt:lpstr>Lucida Grande</vt:lpstr>
      <vt:lpstr>Symbol</vt:lpstr>
      <vt:lpstr>Times New Roman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Valley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physics</dc:title>
  <dc:creator>MiniQuad</dc:creator>
  <cp:lastModifiedBy>dad</cp:lastModifiedBy>
  <cp:revision>65</cp:revision>
  <dcterms:created xsi:type="dcterms:W3CDTF">2014-04-03T04:45:59Z</dcterms:created>
  <dcterms:modified xsi:type="dcterms:W3CDTF">2014-06-01T10:47:14Z</dcterms:modified>
</cp:coreProperties>
</file>